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93" r:id="rId2"/>
    <p:sldId id="294" r:id="rId3"/>
    <p:sldId id="295" r:id="rId4"/>
    <p:sldId id="350" r:id="rId5"/>
    <p:sldId id="352" r:id="rId6"/>
    <p:sldId id="354" r:id="rId7"/>
    <p:sldId id="297" r:id="rId8"/>
    <p:sldId id="355" r:id="rId9"/>
    <p:sldId id="296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9" autoAdjust="0"/>
    <p:restoredTop sz="94660"/>
  </p:normalViewPr>
  <p:slideViewPr>
    <p:cSldViewPr snapToGrid="0">
      <p:cViewPr>
        <p:scale>
          <a:sx n="50" d="100"/>
          <a:sy n="50" d="100"/>
        </p:scale>
        <p:origin x="-744" y="-47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7115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61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61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hyperlink" Target="Act4-1.pptx#16. &#3605;&#3633;&#3623;&#3629;&#3618;&#3656;&#3634;&#3591; 1.8 &#3610;&#3656;&#3629;&#3648;&#3621;&#3637;&#3657;&#3618;&#3591;&#3611;&#3621;&#3634;&#3623;&#3634;&#3648;&#3621;&#3609;&#3652;&#3607;&#3609;&#3660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22589" y="-112846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ตัวอย่าง บ่อเลี้ยงปลาวาเลนไทน์</a:t>
            </a:r>
            <a:endParaRPr lang="th-TH" sz="6600" dirty="0"/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749446" y="3569852"/>
            <a:ext cx="6774095" cy="28110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ต้องการทราบปริมาณน้ำที่ต้องใช้เติมในบ่อปลาที่มีความลึก </a:t>
            </a:r>
            <a:r>
              <a:rPr lang="en-US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d </a:t>
            </a: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 และความยาวด้าน </a:t>
            </a:r>
            <a:r>
              <a:rPr lang="en-US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w </a:t>
            </a:r>
            <a:r>
              <a:rPr lang="th-TH" sz="4400" b="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เมตรให้เต็ม ให้ออกแบบอัลกอริทึมในการคำนวณปริมาตรน้ำที่ต้องการ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70" y="3382746"/>
            <a:ext cx="4750238" cy="318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6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759120" y="-113507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การคิดเชิงนามธรรม</a:t>
            </a:r>
            <a:endParaRPr lang="th-TH" sz="6600" dirty="0"/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120" y="2676524"/>
            <a:ext cx="7535228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1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 rot="8128236">
            <a:off x="9091036" y="2422234"/>
            <a:ext cx="2002938" cy="1763559"/>
            <a:chOff x="3293168" y="6677685"/>
            <a:chExt cx="1824184" cy="1710856"/>
          </a:xfrm>
          <a:solidFill>
            <a:srgbClr val="0070C0"/>
          </a:solidFill>
        </p:grpSpPr>
        <p:sp>
          <p:nvSpPr>
            <p:cNvPr id="48" name="Oval 47"/>
            <p:cNvSpPr/>
            <p:nvPr/>
          </p:nvSpPr>
          <p:spPr>
            <a:xfrm>
              <a:off x="3293168" y="6677686"/>
              <a:ext cx="1824184" cy="1710855"/>
            </a:xfrm>
            <a:prstGeom prst="ellipse">
              <a:avLst/>
            </a:prstGeom>
            <a:grpFill/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205260" y="6677685"/>
              <a:ext cx="912092" cy="1710855"/>
            </a:xfrm>
            <a:prstGeom prst="rect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2816475" y="2300784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168971"/>
            <a:ext cx="933539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การแบ่งปัญหาใหญ่เป็นปัญหาย่อยและการพิจารณารูปแบบ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18783662">
            <a:off x="2225332" y="2955940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68984" y="2317059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26" name="Straight Connector 25"/>
          <p:cNvCxnSpPr>
            <a:stCxn id="40" idx="0"/>
            <a:endCxn id="40" idx="4"/>
          </p:cNvCxnSpPr>
          <p:nvPr/>
        </p:nvCxnSpPr>
        <p:spPr>
          <a:xfrm flipH="1">
            <a:off x="8265889" y="2683412"/>
            <a:ext cx="1243180" cy="1250856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9" name="Group 28"/>
          <p:cNvGrpSpPr/>
          <p:nvPr/>
        </p:nvGrpSpPr>
        <p:grpSpPr>
          <a:xfrm rot="2689419">
            <a:off x="7886010" y="2427060"/>
            <a:ext cx="2002938" cy="1763559"/>
            <a:chOff x="3293168" y="6677685"/>
            <a:chExt cx="1824184" cy="1710856"/>
          </a:xfrm>
          <a:solidFill>
            <a:srgbClr val="0070C0"/>
          </a:solidFill>
        </p:grpSpPr>
        <p:sp>
          <p:nvSpPr>
            <p:cNvPr id="40" name="Oval 39"/>
            <p:cNvSpPr/>
            <p:nvPr/>
          </p:nvSpPr>
          <p:spPr>
            <a:xfrm>
              <a:off x="3293168" y="6677686"/>
              <a:ext cx="1824184" cy="1710855"/>
            </a:xfrm>
            <a:prstGeom prst="ellipse">
              <a:avLst/>
            </a:prstGeom>
            <a:grpFill/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205260" y="6677685"/>
              <a:ext cx="912092" cy="1710855"/>
            </a:xfrm>
            <a:prstGeom prst="rect">
              <a:avLst/>
            </a:prstGeom>
            <a:grpFill/>
            <a:ln w="1270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 rot="18916386">
            <a:off x="8597805" y="3025882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03821" y="6005136"/>
            <a:ext cx="3436838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คำนวณปริมาตรบ่ออย่างไร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49134" y="7251026"/>
            <a:ext cx="3746218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ทำอย่างไรจึงจะทราบพื้นที่บ่อ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89167" y="6025873"/>
            <a:ext cx="7473200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 ปริมาตรบ่อคำนวณได้จากพื้นที่บ่อและความลึกของบ่อ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832090" y="7251026"/>
            <a:ext cx="7458773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ตอบ พื้นที่บ่อเป็นรูปหัวใจ ซึ่งประกอบขึ้นจากรูปทรงพื้นฐาน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ลักษณะของรูปหัวใจมีองค์ประกอบหลักคือ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รูปสี่เหลี่ยมจัตุรัสหนึ่งรูป และรูปครึ่งวงกลมสองรูป</a:t>
            </a:r>
          </a:p>
        </p:txBody>
      </p:sp>
    </p:spTree>
    <p:extLst>
      <p:ext uri="{BB962C8B-B14F-4D97-AF65-F5344CB8AC3E}">
        <p14:creationId xmlns:p14="http://schemas.microsoft.com/office/powerpoint/2010/main" val="47329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8" grpId="0"/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 rot="8128236">
            <a:off x="9091036" y="2422234"/>
            <a:ext cx="2002938" cy="1763559"/>
            <a:chOff x="3293168" y="6677685"/>
            <a:chExt cx="1824184" cy="1710856"/>
          </a:xfrm>
          <a:solidFill>
            <a:srgbClr val="0070C0"/>
          </a:solidFill>
        </p:grpSpPr>
        <p:sp>
          <p:nvSpPr>
            <p:cNvPr id="48" name="Oval 47"/>
            <p:cNvSpPr/>
            <p:nvPr/>
          </p:nvSpPr>
          <p:spPr>
            <a:xfrm>
              <a:off x="3293168" y="6677686"/>
              <a:ext cx="1824184" cy="1710855"/>
            </a:xfrm>
            <a:prstGeom prst="ellipse">
              <a:avLst/>
            </a:prstGeom>
            <a:grpFill/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205260" y="6677685"/>
              <a:ext cx="912092" cy="1710855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2816475" y="2300784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168971"/>
            <a:ext cx="933539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การแบ่งปัญหาใหญ่เป็นปัญหาย่อยและการพิจารณารูปแบบ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18783662">
            <a:off x="2225332" y="2955940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68984" y="2317059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26" name="Straight Connector 25"/>
          <p:cNvCxnSpPr>
            <a:stCxn id="40" idx="0"/>
            <a:endCxn id="40" idx="4"/>
          </p:cNvCxnSpPr>
          <p:nvPr/>
        </p:nvCxnSpPr>
        <p:spPr>
          <a:xfrm flipH="1">
            <a:off x="8265889" y="2683412"/>
            <a:ext cx="1243180" cy="1250856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9" name="Group 28"/>
          <p:cNvGrpSpPr/>
          <p:nvPr/>
        </p:nvGrpSpPr>
        <p:grpSpPr>
          <a:xfrm rot="2689419">
            <a:off x="7886010" y="2427060"/>
            <a:ext cx="2002938" cy="1763559"/>
            <a:chOff x="3293168" y="6677685"/>
            <a:chExt cx="1824184" cy="1710856"/>
          </a:xfrm>
          <a:solidFill>
            <a:srgbClr val="0070C0"/>
          </a:solidFill>
        </p:grpSpPr>
        <p:sp>
          <p:nvSpPr>
            <p:cNvPr id="40" name="Oval 39"/>
            <p:cNvSpPr/>
            <p:nvPr/>
          </p:nvSpPr>
          <p:spPr>
            <a:xfrm>
              <a:off x="3293168" y="6677686"/>
              <a:ext cx="1824184" cy="1710855"/>
            </a:xfrm>
            <a:prstGeom prst="ellipse">
              <a:avLst/>
            </a:prstGeom>
            <a:grpFill/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205260" y="6677685"/>
              <a:ext cx="912092" cy="1710855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 rot="18916386">
            <a:off x="8599133" y="3006231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84260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73499E-7 3.125E-6 C 0.00525 -0.01042 0.00171 -0.00423 0.01171 -0.01758 C 0.01318 -0.01953 0.01611 -0.02344 0.01611 -0.02328 C 0.02953 -0.01986 0.03111 -0.0127 0.041 -0.00391 C 0.04478 0.00358 0.04807 0.00569 0.05417 0.00976 C 0.05832 0.01823 0.06467 0.02262 0.07028 0.02929 C 0.07492 0.03483 0.07906 0.04101 0.08346 0.04687 C 0.09175 0.05794 0.09187 0.07356 0.0981 0.08593 C 0.10005 0.10872 0.10139 0.13639 0.09078 0.15625 C 0.08541 0.16634 0.08736 0.15771 0.08346 0.16797 C 0.08077 0.17513 0.07955 0.18261 0.07614 0.18945 C 0.07431 0.19922 0.07211 0.20784 0.06881 0.21679 C 0.06528 0.24072 0.07052 0.21468 0.06296 0.23242 C 0.06198 0.2347 0.06223 0.23779 0.06149 0.24023 C 0.05869 0.24902 0.05137 0.25651 0.04685 0.26367 C 0.04173 0.27197 0.03758 0.28108 0.03075 0.28711 C 0.02477 0.29915 0.03136 0.28743 0.02343 0.29687 C 0.02038 0.30062 0.01757 0.30468 0.01464 0.30859 C 0.01318 0.31054 0.0122 0.31364 0.01025 0.31445 C 0.00879 0.3151 0.0072 0.31543 0.00586 0.3164 C 0.00134 0.3195 0.00024 0.32259 -0.00439 0.32617 C -0.01391 0.33349 -0.03001 0.34212 -0.04099 0.3457 C -0.05246 0.35726 -0.0693 0.361 -0.08345 0.36328 C -0.10407 0.37239 -0.08175 0.36328 -0.13763 0.36328 C -0.14739 0.36328 -0.15715 0.36458 -0.16691 0.36523 C -0.17643 0.36946 -0.18619 0.37109 -0.19619 0.37304 C -0.20595 0.37744 -0.21303 0.3776 -0.22401 0.3789 C -0.23426 0.38232 -0.24451 0.38525 -0.25476 0.38867 C -0.26122 0.39078 -0.26464 0.3903 -0.27086 0.39453 C -0.27587 0.39795 -0.28575 0.40364 -0.2899 0.4082 C -0.30112 0.42073 -0.28782 0.4082 -0.29868 0.41797 C -0.30564 0.43196 -0.3021 0.42643 -0.30893 0.43554 C -0.31149 0.44596 -0.31613 0.45573 -0.32064 0.46484 C -0.3226 0.46875 -0.32943 0.47265 -0.32943 0.47282 C -0.33394 0.4816 -0.34224 0.48486 -0.34993 0.48828 C -0.3703 0.49739 -0.39117 0.50781 -0.41288 0.50781 " pathEditMode="relative" rAng="0" ptsTypes="fffffffffffffffffffffffffffffffffff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81" y="2421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9341E-6 2.70833E-6 C -0.00952 -0.00846 -0.0183 -0.01855 -0.02928 -0.02344 C -0.03758 -0.02279 -0.04588 -0.02262 -0.05418 -0.02148 C -0.05881 -0.02083 -0.05893 -0.01823 -0.06296 -0.01562 C -0.06955 -0.01123 -0.0654 -0.01676 -0.07174 -0.00977 C -0.07833 -0.00244 -0.08224 0.00667 -0.08931 0.01367 C -0.09163 0.02295 -0.09493 0.02197 -0.09956 0.0293 C -0.10298 0.03483 -0.10603 0.04183 -0.10981 0.04688 C -0.11103 0.0485 -0.11298 0.04915 -0.1142 0.05078 C -0.12506 0.06527 -0.11262 0.05322 -0.12299 0.0625 C -0.12592 0.06836 -0.13007 0.0734 -0.13177 0.08008 C -0.13409 0.08952 -0.13604 0.09521 -0.13909 0.10352 C -0.14153 0.11019 -0.14275 0.11719 -0.14642 0.12305 C -0.15374 0.13477 -0.16484 0.14209 -0.17423 0.15039 C -0.18021 0.15576 -0.18521 0.17285 -0.18888 0.18164 C -0.19058 0.18571 -0.19473 0.19336 -0.19473 0.19336 C -0.19912 0.21696 -0.20181 0.24137 -0.21816 0.25586 C -0.22279 0.26497 -0.22487 0.27148 -0.23133 0.27734 C -0.23512 0.28499 -0.23426 0.28776 -0.24012 0.29297 C -0.24476 0.30225 -0.24244 0.29655 -0.24598 0.31055 C -0.24707 0.31494 -0.25025 0.31803 -0.25183 0.32227 C -0.25647 0.33464 -0.26208 0.34961 -0.27087 0.35742 C -0.27843 0.3724 -0.28587 0.38444 -0.29722 0.39453 C -0.30015 0.39714 -0.30271 0.40088 -0.30601 0.40234 C -0.30893 0.40365 -0.31479 0.40625 -0.31479 0.40625 C -0.32296 0.41715 -0.32638 0.41715 -0.33675 0.41992 C -0.35749 0.41683 -0.37848 0.40918 -0.39825 0.40039 C -0.40178 0.39876 -0.40496 0.39616 -0.40849 0.39453 C -0.41545 0.3877 -0.41911 0.3846 -0.42753 0.38086 C -0.43082 0.37939 -0.4329 0.37419 -0.43631 0.37305 C -0.45254 0.36768 -0.4684 0.36084 -0.48463 0.35547 C -0.50793 0.35645 -0.52233 0.34863 -0.5388 0.36328 C -0.54271 0.37126 -0.54759 0.37956 -0.55344 0.38477 C -0.55393 0.38672 -0.55393 0.389 -0.55491 0.39063 C -0.55601 0.39242 -0.55832 0.39258 -0.5593 0.39453 C -0.56089 0.39795 -0.56223 0.40625 -0.56223 0.40625 C -0.56089 0.42171 -0.56235 0.42578 -0.55344 0.43359 C -0.55247 0.43555 -0.55198 0.43815 -0.55051 0.43945 C -0.54795 0.44157 -0.54173 0.44336 -0.54173 0.44336 C -0.54124 0.44531 -0.54124 0.44759 -0.54027 0.44922 C -0.53917 0.45101 -0.53587 0.45313 -0.53587 0.45313 " pathEditMode="relative" ptsTypes="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816475" y="2300784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168971"/>
            <a:ext cx="933539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การแบ่งปัญหาใหญ่เป็นปัญหาย่อยและการพิจารณารูปแบบ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18783662">
            <a:off x="2225332" y="2955940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68984" y="2317059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26" name="Straight Connector 25"/>
          <p:cNvCxnSpPr>
            <a:stCxn id="40" idx="0"/>
            <a:endCxn id="40" idx="4"/>
          </p:cNvCxnSpPr>
          <p:nvPr/>
        </p:nvCxnSpPr>
        <p:spPr>
          <a:xfrm flipH="1">
            <a:off x="8265889" y="2683412"/>
            <a:ext cx="1243180" cy="1250856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Rectangle 45"/>
          <p:cNvSpPr/>
          <p:nvPr/>
        </p:nvSpPr>
        <p:spPr>
          <a:xfrm rot="18916386">
            <a:off x="8597805" y="3025882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pSp>
        <p:nvGrpSpPr>
          <p:cNvPr id="50" name="Group 49"/>
          <p:cNvGrpSpPr/>
          <p:nvPr/>
        </p:nvGrpSpPr>
        <p:grpSpPr>
          <a:xfrm rot="10800000">
            <a:off x="3837295" y="6583417"/>
            <a:ext cx="2002938" cy="1763559"/>
            <a:chOff x="3293168" y="6677685"/>
            <a:chExt cx="1824184" cy="1710856"/>
          </a:xfrm>
          <a:solidFill>
            <a:srgbClr val="0070C0"/>
          </a:solidFill>
        </p:grpSpPr>
        <p:sp>
          <p:nvSpPr>
            <p:cNvPr id="51" name="Oval 50"/>
            <p:cNvSpPr/>
            <p:nvPr/>
          </p:nvSpPr>
          <p:spPr>
            <a:xfrm>
              <a:off x="3293168" y="6677686"/>
              <a:ext cx="1824184" cy="1710855"/>
            </a:xfrm>
            <a:prstGeom prst="ellipse">
              <a:avLst/>
            </a:prstGeom>
            <a:grpFill/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205260" y="6677685"/>
              <a:ext cx="912092" cy="171085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03723" y="6555182"/>
            <a:ext cx="2002938" cy="1763559"/>
            <a:chOff x="3293168" y="6677685"/>
            <a:chExt cx="1824184" cy="1710856"/>
          </a:xfrm>
          <a:solidFill>
            <a:srgbClr val="0070C0"/>
          </a:solidFill>
        </p:grpSpPr>
        <p:sp>
          <p:nvSpPr>
            <p:cNvPr id="54" name="Oval 53"/>
            <p:cNvSpPr/>
            <p:nvPr/>
          </p:nvSpPr>
          <p:spPr>
            <a:xfrm>
              <a:off x="3293168" y="6677686"/>
              <a:ext cx="1824184" cy="1710855"/>
            </a:xfrm>
            <a:prstGeom prst="ellipse">
              <a:avLst/>
            </a:prstGeom>
            <a:grpFill/>
            <a:ln w="1270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205260" y="6677685"/>
              <a:ext cx="912092" cy="1710855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2146294" y="6543594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72507" y="7803238"/>
            <a:ext cx="6049733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รูปครึ่งวงกลมสองรูปมีพื้นที่เท่ากับวงกลมหนึ่งรูป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4541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6442E-6 3.54167E-6 C 0.01476 0.00651 0.00574 0.00423 0.02782 0.00195 C 0.03758 -0.00131 0.03734 -0.00228 0.05125 0.0039 C 0.05454 0.00537 0.05661 0.0109 0.06003 0.01172 C 0.07553 0.01513 0.06589 0.01367 0.08931 0.01367 " pathEditMode="relative" ptsTypes="ffffA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7379E-6 5.20833E-7 C -0.00732 -0.01335 -0.00391 -0.00863 -0.00964 -0.01563 C -0.01171 -0.01497 -0.01403 -0.01497 -0.01598 -0.01367 C -0.02221 -0.0096 -0.02587 -0.00277 -0.03197 5.20833E-7 C -0.03941 0.00911 -0.03697 0.00391 -0.04051 0.01367 C -0.04551 0.01302 -0.05051 0.01335 -0.05539 0.01172 C -0.05661 0.01123 -0.05735 0.00863 -0.05857 0.00781 C -0.06027 0.00667 -0.06223 0.00651 -0.06393 0.00586 C -0.08138 0.00781 -0.07528 0.00781 -0.08199 0.00781 " pathEditMode="relative" rAng="0" ptsTypes="ffffffff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-9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440903" y="2209240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168971"/>
            <a:ext cx="9335398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4000" dirty="0"/>
              <a:t>การแบ่งปัญหาใหญ่เป็นปัญหาย่อยและการพิจารณารูปแบบ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 rot="18783662">
            <a:off x="2849760" y="2864396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093412" y="2225515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6" name="Rectangle 45"/>
          <p:cNvSpPr/>
          <p:nvPr/>
        </p:nvSpPr>
        <p:spPr>
          <a:xfrm rot="16200000">
            <a:off x="9576198" y="2504119"/>
            <a:ext cx="1769987" cy="1753632"/>
          </a:xfrm>
          <a:prstGeom prst="rect">
            <a:avLst/>
          </a:prstGeom>
          <a:solidFill>
            <a:srgbClr val="0070C0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640241" y="2495942"/>
            <a:ext cx="1824184" cy="1710855"/>
          </a:xfrm>
          <a:prstGeom prst="ellipse">
            <a:avLst/>
          </a:prstGeom>
          <a:solidFill>
            <a:srgbClr val="0070C0"/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4891" y="5937767"/>
            <a:ext cx="4833054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คำนวณพื้นที่สี่เหลี่ยมจัตุรัสอย่างไร</a:t>
            </a: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32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คำนวณพื้นที่รูปครึ่งวงได้อย่างไร</a:t>
            </a: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345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794695" y="-71094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  <a:endParaRPr lang="en-US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38" y="2914650"/>
            <a:ext cx="575384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78566" y="6778240"/>
            <a:ext cx="9203070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1" algn="l" fontAlgn="base"/>
            <a:r>
              <a:rPr lang="th-TH" sz="40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</a:t>
            </a:r>
            <a:r>
              <a:rPr lang="th-TH" sz="40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รูป</a:t>
            </a:r>
            <a:r>
              <a:rPr lang="th-TH" sz="40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หัวใจและ</a:t>
            </a:r>
            <a:r>
              <a:rPr lang="th-TH" sz="40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ความลึกของ</a:t>
            </a:r>
            <a:r>
              <a:rPr lang="th-TH" sz="40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บ่อซึ่ง</a:t>
            </a:r>
            <a:r>
              <a:rPr lang="th-TH" sz="40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เท่ากับ </a:t>
            </a:r>
            <a:r>
              <a:rPr lang="en-US" sz="40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d </a:t>
            </a:r>
            <a:r>
              <a:rPr lang="th-TH" sz="400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เมตร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400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3361" y="1352459"/>
            <a:ext cx="9442287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endParaRPr lang="th-TH" sz="400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lvl="1" algn="l" fontAlgn="base"/>
            <a:r>
              <a:rPr lang="th-TH" sz="400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ข้อมูลที่จำเป็นต่อการคำนวณปริมาตรของบ่อเลี้ยง</a:t>
            </a:r>
            <a:r>
              <a:rPr lang="th-TH" sz="40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ปลา</a:t>
            </a:r>
            <a:r>
              <a:rPr lang="en-US" sz="40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00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en-US" sz="4000" dirty="0" smtClean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4000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9050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794695" y="-71094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การคิดเชิงนามธรรม</a:t>
            </a:r>
            <a:endParaRPr lang="en-US" sz="66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99" y="2152650"/>
            <a:ext cx="4956175" cy="474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59370" y="1660208"/>
            <a:ext cx="6645430" cy="51501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endParaRPr lang="th-TH" sz="3600" b="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endParaRPr lang="th-TH" sz="3200" b="0" dirty="0">
              <a:solidFill>
                <a:srgbClr val="0033CC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lvl="1" indent="-457200" algn="l" fontAlgn="base">
              <a:buFont typeface="Courier New" panose="02070309020205020404" pitchFamily="49" charset="0"/>
              <a:buChar char="o"/>
            </a:pPr>
            <a:r>
              <a:rPr lang="th-TH" sz="3200" b="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ข้อมูลที่ต้องการสำหรับคำนวณพื้นที่ของรูป</a:t>
            </a:r>
            <a:r>
              <a:rPr lang="th-TH" sz="3200" b="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หัวใจ คือ</a:t>
            </a:r>
            <a:r>
              <a:rPr lang="th-TH" sz="3200" b="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พื้นที่ของสี่เหลี่ยมจัตุรัส และพื้นที่ของครึ่งวงกลมทั้งสองส่วน</a:t>
            </a:r>
          </a:p>
          <a:p>
            <a:pPr marL="457200" lvl="1" indent="-457200" algn="l" fontAlgn="base">
              <a:buFont typeface="Courier New" panose="02070309020205020404" pitchFamily="49" charset="0"/>
              <a:buChar char="o"/>
            </a:pPr>
            <a:r>
              <a:rPr lang="th-TH" sz="3200" b="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ข้อมูลที่จำเป็นต่อการคำนวณพื้นที่สี่เหลี่ยมจัตุรัส </a:t>
            </a:r>
            <a:r>
              <a:rPr lang="en-US" sz="3200" b="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</a:t>
            </a:r>
            <a:r>
              <a:rPr lang="th-TH" sz="3200" b="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 </a:t>
            </a:r>
            <a:r>
              <a:rPr lang="th-TH" sz="3200" b="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ความยาวด้านของสี่เหลี่ยม ซึ่งเท่ากับ </a:t>
            </a:r>
            <a:r>
              <a:rPr lang="en-US" sz="3200" b="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w </a:t>
            </a:r>
            <a:r>
              <a:rPr lang="th-TH" sz="3200" b="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เมตร</a:t>
            </a:r>
            <a:endParaRPr lang="en-US" sz="3200" b="0" dirty="0" smtClean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lvl="1" indent="-457200" algn="l" fontAlgn="base">
              <a:buFont typeface="Courier New" panose="02070309020205020404" pitchFamily="49" charset="0"/>
              <a:buChar char="o"/>
            </a:pPr>
            <a:r>
              <a:rPr lang="th-TH" sz="3200" b="0" dirty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ข้อมูลที่จำเป็นต่อการคำนวณพื้นที่ครึ่ง</a:t>
            </a:r>
            <a:r>
              <a:rPr lang="th-TH" sz="3200" b="0" dirty="0" smtClean="0">
                <a:solidFill>
                  <a:srgbClr val="0033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วงกลม คือ   </a:t>
            </a:r>
            <a:r>
              <a:rPr lang="th-TH" sz="3200" b="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รัศมี</a:t>
            </a:r>
            <a:r>
              <a:rPr lang="th-TH" sz="3200" b="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ของครึ่งวงกลม ซึ่งเท่ากับ </a:t>
            </a:r>
            <a:r>
              <a:rPr lang="en-US" sz="3200" b="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w/2 </a:t>
            </a:r>
            <a:r>
              <a:rPr lang="th-TH" sz="3200" b="0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เมตร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600" b="0" i="0" u="none" strike="noStrike" cap="none" spc="0" normalizeH="0" baseline="0" dirty="0">
              <a:ln>
                <a:noFill/>
              </a:ln>
              <a:solidFill>
                <a:srgbClr val="0033CC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9661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"/>
          <p:cNvGrpSpPr/>
          <p:nvPr/>
        </p:nvGrpSpPr>
        <p:grpSpPr>
          <a:xfrm>
            <a:off x="1473363" y="-57447"/>
            <a:ext cx="11552737" cy="1270001"/>
            <a:chOff x="0" y="0"/>
            <a:chExt cx="11552735" cy="1270000"/>
          </a:xfrm>
        </p:grpSpPr>
        <p:sp>
          <p:nvSpPr>
            <p:cNvPr id="135" name="Shape"/>
            <p:cNvSpPr/>
            <p:nvPr/>
          </p:nvSpPr>
          <p:spPr>
            <a:xfrm flipH="1">
              <a:off x="605203" y="0"/>
              <a:ext cx="10947533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36" name="Shape"/>
            <p:cNvSpPr/>
            <p:nvPr/>
          </p:nvSpPr>
          <p:spPr>
            <a:xfrm flipH="1">
              <a:off x="0" y="0"/>
              <a:ext cx="1106017" cy="1270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68" y="533"/>
                  </a:moveTo>
                  <a:lnTo>
                    <a:pt x="21600" y="0"/>
                  </a:lnTo>
                  <a:lnTo>
                    <a:pt x="8883" y="21600"/>
                  </a:lnTo>
                  <a:lnTo>
                    <a:pt x="0" y="21600"/>
                  </a:lnTo>
                  <a:lnTo>
                    <a:pt x="12668" y="533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138" name="Logo-IPST.png" descr="Logo-IP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830" y="84617"/>
            <a:ext cx="1106017" cy="1243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หัวข้อ"/>
          <p:cNvSpPr txBox="1"/>
          <p:nvPr/>
        </p:nvSpPr>
        <p:spPr>
          <a:xfrm>
            <a:off x="2871729" y="-71093"/>
            <a:ext cx="9335398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7900">
                <a:solidFill>
                  <a:srgbClr val="FFFFFF"/>
                </a:solidFill>
                <a:latin typeface="TH Niramit AS"/>
                <a:ea typeface="TH Niramit AS"/>
                <a:cs typeface="TH Niramit AS"/>
                <a:sym typeface="TH Niramit AS"/>
              </a:defRPr>
            </a:lvl1pPr>
          </a:lstStyle>
          <a:p>
            <a:r>
              <a:rPr lang="th-TH" sz="6600" dirty="0" smtClean="0"/>
              <a:t>การออกแบบอัลกอริทึม</a:t>
            </a:r>
            <a:endParaRPr lang="th-TH" sz="6600" dirty="0"/>
          </a:p>
        </p:txBody>
      </p:sp>
      <p:grpSp>
        <p:nvGrpSpPr>
          <p:cNvPr id="144" name="Group"/>
          <p:cNvGrpSpPr/>
          <p:nvPr/>
        </p:nvGrpSpPr>
        <p:grpSpPr>
          <a:xfrm>
            <a:off x="-167607" y="9417007"/>
            <a:ext cx="13187614" cy="588751"/>
            <a:chOff x="0" y="0"/>
            <a:chExt cx="13187613" cy="588749"/>
          </a:xfrm>
        </p:grpSpPr>
        <p:sp>
          <p:nvSpPr>
            <p:cNvPr id="140" name="Shape"/>
            <p:cNvSpPr/>
            <p:nvPr/>
          </p:nvSpPr>
          <p:spPr>
            <a:xfrm>
              <a:off x="0" y="0"/>
              <a:ext cx="11949361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0306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1" name="Shape"/>
            <p:cNvSpPr/>
            <p:nvPr/>
          </p:nvSpPr>
          <p:spPr>
            <a:xfrm rot="10800000">
              <a:off x="11449243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2" name="Shape"/>
            <p:cNvSpPr/>
            <p:nvPr/>
          </p:nvSpPr>
          <p:spPr>
            <a:xfrm rot="10800000">
              <a:off x="11862849" y="0"/>
              <a:ext cx="925490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43" name="Shape"/>
            <p:cNvSpPr/>
            <p:nvPr/>
          </p:nvSpPr>
          <p:spPr>
            <a:xfrm rot="10800000">
              <a:off x="12262125" y="0"/>
              <a:ext cx="925489" cy="58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1" y="309"/>
                  </a:moveTo>
                  <a:lnTo>
                    <a:pt x="21600" y="0"/>
                  </a:lnTo>
                  <a:lnTo>
                    <a:pt x="5849" y="21600"/>
                  </a:lnTo>
                  <a:lnTo>
                    <a:pt x="0" y="21600"/>
                  </a:lnTo>
                  <a:lnTo>
                    <a:pt x="14331" y="309"/>
                  </a:lnTo>
                  <a:close/>
                </a:path>
              </a:pathLst>
            </a:custGeom>
            <a:solidFill>
              <a:schemeClr val="accent5">
                <a:lumOff val="-298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79498" y="1826745"/>
                <a:ext cx="10745669" cy="57964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1. กำหนดให้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US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แทนความยาวด้านของบ่อรูปหัวใจ</a:t>
                </a:r>
              </a:p>
              <a:p>
                <a:pPr algn="l"/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2. กำหนดให้ </a:t>
                </a:r>
                <a:r>
                  <a:rPr lang="en-US" sz="32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H Niramit AS" panose="02000506000000020004" pitchFamily="2" charset="-34"/>
                  </a:rPr>
                  <a:t>d</a:t>
                </a:r>
                <a:r>
                  <a:rPr lang="en-US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แทนความลึกของบ่อ</a:t>
                </a:r>
              </a:p>
              <a:p>
                <a:pPr algn="l"/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3. รัศมีวงกลม  </a:t>
                </a:r>
                <a:r>
                  <a:rPr lang="th-TH" sz="28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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th-TH" sz="3200" b="0" i="1" smtClean="0">
                            <a:latin typeface="Cambria Math"/>
                            <a:sym typeface="Wingdings 3" panose="05040102010807070707" pitchFamily="18" charset="2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  <a:sym typeface="Wingdings 3" panose="05040102010807070707" pitchFamily="18" charset="2"/>
                          </a:rPr>
                          <m:t>𝑤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  <a:sym typeface="Wingdings 3" panose="05040102010807070707" pitchFamily="18" charset="2"/>
                          </a:rPr>
                          <m:t>2</m:t>
                        </m:r>
                      </m:den>
                    </m:f>
                  </m:oMath>
                </a14:m>
                <a:endParaRPr lang="en-US" sz="4400" b="0" dirty="0" smtClean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  <a:p>
                <a:pPr algn="l"/>
                <a:r>
                  <a:rPr lang="en-US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4.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พื้นที่วงกลม  </a:t>
                </a:r>
                <a:r>
                  <a:rPr lang="th-TH" sz="28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 </a:t>
                </a:r>
                <a:r>
                  <a:rPr lang="el-GR" sz="2800" b="0" dirty="0" smtClean="0">
                    <a:latin typeface="TH Niramit AS"/>
                    <a:cs typeface="TH Niramit AS" panose="02000506000000020004" pitchFamily="2" charset="-34"/>
                    <a:sym typeface="Wingdings 3" panose="05040102010807070707" pitchFamily="18" charset="2"/>
                  </a:rPr>
                  <a:t>π</a:t>
                </a:r>
                <a:r>
                  <a:rPr lang="th-TH" sz="28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 </a:t>
                </a:r>
                <a:r>
                  <a:rPr lang="el-GR" sz="4400" b="0" dirty="0">
                    <a:latin typeface="TH Niramit AS"/>
                    <a:cs typeface="TH Niramit AS" panose="02000506000000020004" pitchFamily="2" charset="-34"/>
                    <a:sym typeface="Wingdings 3" panose="05040102010807070707" pitchFamily="18" charset="2"/>
                  </a:rPr>
                  <a:t>×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รัศมีวงกลม</a:t>
                </a:r>
                <a:r>
                  <a:rPr lang="en-US" sz="4400" b="0" baseline="3000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2</a:t>
                </a:r>
                <a:endParaRPr lang="en-US" sz="4400" b="0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  <a:p>
                <a:pPr algn="l"/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5. พื้นที่สี่เหลี่ยมจัตุรัส  </a:t>
                </a:r>
                <a:r>
                  <a:rPr lang="th-TH" sz="28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</a:t>
                </a:r>
                <a:r>
                  <a:rPr lang="en-US" sz="28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p>
                        <m:r>
                          <a:rPr lang="en-US" sz="3200" b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4400" b="0" dirty="0" smtClean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  <a:p>
                <a:pPr algn="l"/>
                <a:r>
                  <a:rPr lang="en-US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6.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พื้นที่รูปหัวใจ </a:t>
                </a:r>
                <a:r>
                  <a:rPr lang="th-TH" sz="2800" b="0" dirty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</a:t>
                </a:r>
                <a:r>
                  <a:rPr lang="en-US" sz="2800" b="0" dirty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พื้นที่วงกลม + พื้นที่สี่เหลี่ยมจัตุรัส</a:t>
                </a:r>
              </a:p>
              <a:p>
                <a:pPr algn="l"/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7. ปริมาตรบ่อ </a:t>
                </a:r>
                <a:r>
                  <a:rPr lang="th-TH" sz="2800" b="0" dirty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</a:t>
                </a:r>
                <a:r>
                  <a:rPr lang="en-US" sz="2800" b="0" dirty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 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พื้นที่รูปหัวใจ </a:t>
                </a:r>
                <a:r>
                  <a:rPr lang="el-GR" sz="4400" b="0" dirty="0" smtClean="0">
                    <a:latin typeface="TH Niramit AS"/>
                    <a:cs typeface="TH Niramit AS" panose="02000506000000020004" pitchFamily="2" charset="-34"/>
                    <a:sym typeface="Wingdings 3" panose="05040102010807070707" pitchFamily="18" charset="2"/>
                  </a:rPr>
                  <a:t>×</a:t>
                </a:r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  <a:sym typeface="Wingdings 3" panose="050401020108070707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latin typeface="Cambria Math" panose="02040503050406030204" pitchFamily="18" charset="0"/>
                        <a:sym typeface="Wingdings 3" panose="05040102010807070707" pitchFamily="18" charset="2"/>
                      </a:rPr>
                      <m:t>𝑑</m:t>
                    </m:r>
                  </m:oMath>
                </a14:m>
                <a:endParaRPr lang="en-US" sz="2800" b="0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  <a:p>
                <a:pPr algn="l"/>
                <a:r>
                  <a:rPr lang="th-TH" sz="44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8. แสดงปริมาตรบ่อ  </a:t>
                </a:r>
                <a:r>
                  <a:rPr lang="th-TH" sz="4800" b="0" dirty="0" smtClean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     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498" y="1826745"/>
                <a:ext cx="10745669" cy="5796459"/>
              </a:xfrm>
              <a:prstGeom prst="rect">
                <a:avLst/>
              </a:prstGeom>
              <a:blipFill rotWithShape="1">
                <a:blip r:embed="rId3"/>
                <a:stretch>
                  <a:fillRect l="-2724" b="-326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ounded Rectangle 1">
            <a:hlinkClick r:id="rId4" action="ppaction://hlinkpres?slideindex=16&amp;slidetitle=ตัวอย่าง 1.8 บ่อเลี้ยงปลาวาเลนไทน์"/>
          </p:cNvPr>
          <p:cNvSpPr/>
          <p:nvPr/>
        </p:nvSpPr>
        <p:spPr>
          <a:xfrm>
            <a:off x="8763000" y="8144033"/>
            <a:ext cx="3331518" cy="590233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8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H Niramit AS" panose="02000506000000020004" pitchFamily="2" charset="-34"/>
                <a:ea typeface="+mn-ea"/>
                <a:cs typeface="TH Niramit AS" panose="02000506000000020004" pitchFamily="2" charset="-34"/>
                <a:sym typeface="Helvetica Neue Medium"/>
              </a:rPr>
              <a:t>คลิกเพื่อกลับหน้าหลัก</a:t>
            </a:r>
            <a:endParaRPr kumimoji="0" lang="th-TH" sz="2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H Niramit AS" panose="02000506000000020004" pitchFamily="2" charset="-34"/>
              <a:ea typeface="+mn-ea"/>
              <a:cs typeface="TH Niramit AS" panose="02000506000000020004" pitchFamily="2" charset="-34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5935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2213</TotalTime>
  <Words>346</Words>
  <Application>Microsoft Office PowerPoint</Application>
  <PresentationFormat>Custom</PresentationFormat>
  <Paragraphs>36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Tassanee Krongtong</cp:lastModifiedBy>
  <cp:revision>199</cp:revision>
  <dcterms:modified xsi:type="dcterms:W3CDTF">2019-02-11T08:12:08Z</dcterms:modified>
</cp:coreProperties>
</file>